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2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061E74-3DC2-4142-A54C-63A398EF0973}" type="datetimeFigureOut">
              <a:rPr kumimoji="1" lang="ja-JP" altLang="en-US" smtClean="0"/>
              <a:t>2023/8/25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A84A5C-D769-44D8-8F4D-1F8642FDB9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88414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A84A5C-D769-44D8-8F4D-1F8642FDB996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38343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A00A3-CFEE-496F-B7FE-E1193109BA01}" type="datetimeFigureOut">
              <a:rPr kumimoji="1" lang="ja-JP" altLang="en-US" smtClean="0"/>
              <a:t>2023/8/25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29152-ED45-4B99-85BD-244E59562D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3757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A00A3-CFEE-496F-B7FE-E1193109BA01}" type="datetimeFigureOut">
              <a:rPr kumimoji="1" lang="ja-JP" altLang="en-US" smtClean="0"/>
              <a:t>2023/8/25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29152-ED45-4B99-85BD-244E59562D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9742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A00A3-CFEE-496F-B7FE-E1193109BA01}" type="datetimeFigureOut">
              <a:rPr kumimoji="1" lang="ja-JP" altLang="en-US" smtClean="0"/>
              <a:t>2023/8/25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29152-ED45-4B99-85BD-244E59562D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1544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A00A3-CFEE-496F-B7FE-E1193109BA01}" type="datetimeFigureOut">
              <a:rPr kumimoji="1" lang="ja-JP" altLang="en-US" smtClean="0"/>
              <a:t>2023/8/25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29152-ED45-4B99-85BD-244E59562D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7489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A00A3-CFEE-496F-B7FE-E1193109BA01}" type="datetimeFigureOut">
              <a:rPr kumimoji="1" lang="ja-JP" altLang="en-US" smtClean="0"/>
              <a:t>2023/8/25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29152-ED45-4B99-85BD-244E59562D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9174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A00A3-CFEE-496F-B7FE-E1193109BA01}" type="datetimeFigureOut">
              <a:rPr kumimoji="1" lang="ja-JP" altLang="en-US" smtClean="0"/>
              <a:t>2023/8/25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29152-ED45-4B99-85BD-244E59562D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2440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A00A3-CFEE-496F-B7FE-E1193109BA01}" type="datetimeFigureOut">
              <a:rPr kumimoji="1" lang="ja-JP" altLang="en-US" smtClean="0"/>
              <a:t>2023/8/25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29152-ED45-4B99-85BD-244E59562D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2650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A00A3-CFEE-496F-B7FE-E1193109BA01}" type="datetimeFigureOut">
              <a:rPr kumimoji="1" lang="ja-JP" altLang="en-US" smtClean="0"/>
              <a:t>2023/8/25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29152-ED45-4B99-85BD-244E59562D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9035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A00A3-CFEE-496F-B7FE-E1193109BA01}" type="datetimeFigureOut">
              <a:rPr kumimoji="1" lang="ja-JP" altLang="en-US" smtClean="0"/>
              <a:t>2023/8/25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29152-ED45-4B99-85BD-244E59562D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8315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A00A3-CFEE-496F-B7FE-E1193109BA01}" type="datetimeFigureOut">
              <a:rPr kumimoji="1" lang="ja-JP" altLang="en-US" smtClean="0"/>
              <a:t>2023/8/25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29152-ED45-4B99-85BD-244E59562D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8234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A00A3-CFEE-496F-B7FE-E1193109BA01}" type="datetimeFigureOut">
              <a:rPr kumimoji="1" lang="ja-JP" altLang="en-US" smtClean="0"/>
              <a:t>2023/8/25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29152-ED45-4B99-85BD-244E59562D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5964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A00A3-CFEE-496F-B7FE-E1193109BA01}" type="datetimeFigureOut">
              <a:rPr kumimoji="1" lang="ja-JP" altLang="en-US" smtClean="0"/>
              <a:t>2023/8/25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C29152-ED45-4B99-85BD-244E59562D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7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3" r:id="rId1"/>
    <p:sldLayoutId id="2147483894" r:id="rId2"/>
    <p:sldLayoutId id="2147483895" r:id="rId3"/>
    <p:sldLayoutId id="2147483896" r:id="rId4"/>
    <p:sldLayoutId id="2147483897" r:id="rId5"/>
    <p:sldLayoutId id="2147483898" r:id="rId6"/>
    <p:sldLayoutId id="2147483899" r:id="rId7"/>
    <p:sldLayoutId id="2147483900" r:id="rId8"/>
    <p:sldLayoutId id="2147483901" r:id="rId9"/>
    <p:sldLayoutId id="2147483902" r:id="rId10"/>
    <p:sldLayoutId id="214748390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CC2FA9DD-3340-2574-E30E-47DF626C6232}"/>
              </a:ext>
            </a:extLst>
          </p:cNvPr>
          <p:cNvSpPr/>
          <p:nvPr/>
        </p:nvSpPr>
        <p:spPr>
          <a:xfrm>
            <a:off x="318159" y="2590358"/>
            <a:ext cx="5540043" cy="4156164"/>
          </a:xfrm>
          <a:prstGeom prst="rect">
            <a:avLst/>
          </a:prstGeom>
          <a:gradFill flip="none" rotWithShape="1">
            <a:gsLst>
              <a:gs pos="0">
                <a:srgbClr val="8CC6E0">
                  <a:tint val="66000"/>
                  <a:satMod val="160000"/>
                </a:srgbClr>
              </a:gs>
              <a:gs pos="100000">
                <a:srgbClr val="8CC6E0">
                  <a:tint val="44500"/>
                  <a:satMod val="160000"/>
                </a:srgbClr>
              </a:gs>
              <a:gs pos="49000">
                <a:srgbClr val="8CC6E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33397" y="239763"/>
            <a:ext cx="5365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solidFill>
                  <a:schemeClr val="accent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がん化学療法への関わり</a:t>
            </a:r>
            <a:endParaRPr kumimoji="1" lang="ja-JP" altLang="en-US" sz="2800" dirty="0">
              <a:solidFill>
                <a:schemeClr val="accent2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15106" y="918220"/>
            <a:ext cx="1113354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/>
              <a:t>薬剤部では注射用抗がん剤の無菌調製をはじめ、プロトコール管理や服薬指導を行っています。</a:t>
            </a:r>
            <a:endParaRPr lang="en-US" altLang="ja-JP" sz="2000" dirty="0" smtClean="0"/>
          </a:p>
          <a:p>
            <a:r>
              <a:rPr lang="ja-JP" altLang="en-US" sz="2000" dirty="0" smtClean="0"/>
              <a:t>初回治療およびレジメン変更の際には、使用薬剤や治療の流れを記載したスケジュール用紙を</a:t>
            </a:r>
            <a:endParaRPr lang="en-US" altLang="ja-JP" sz="2000" dirty="0" smtClean="0"/>
          </a:p>
          <a:p>
            <a:r>
              <a:rPr lang="ja-JP" altLang="en-US" sz="2000" dirty="0" smtClean="0"/>
              <a:t>交付し、副作用や生活上の注意点などについて説明しています。</a:t>
            </a:r>
            <a:endParaRPr lang="en-US" altLang="ja-JP" sz="2000" dirty="0" smtClean="0"/>
          </a:p>
          <a:p>
            <a:r>
              <a:rPr lang="ja-JP" altLang="en-US" sz="2000" dirty="0" smtClean="0"/>
              <a:t>また、外来治療室でがん化学療法を受けるすべての患者さんに対し、看護師および管理栄養士と協働で診察前面談を実施しています。</a:t>
            </a:r>
            <a:endParaRPr lang="en-US" altLang="ja-JP" sz="2000" dirty="0"/>
          </a:p>
        </p:txBody>
      </p:sp>
      <p:cxnSp>
        <p:nvCxnSpPr>
          <p:cNvPr id="8" name="直線コネクタ 7"/>
          <p:cNvCxnSpPr/>
          <p:nvPr/>
        </p:nvCxnSpPr>
        <p:spPr>
          <a:xfrm>
            <a:off x="369276" y="762983"/>
            <a:ext cx="418425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グループ化 19"/>
          <p:cNvGrpSpPr/>
          <p:nvPr/>
        </p:nvGrpSpPr>
        <p:grpSpPr>
          <a:xfrm>
            <a:off x="726246" y="2688040"/>
            <a:ext cx="4723867" cy="3144352"/>
            <a:chOff x="425053" y="2296779"/>
            <a:chExt cx="4072696" cy="2816636"/>
          </a:xfrm>
        </p:grpSpPr>
        <p:pic>
          <p:nvPicPr>
            <p:cNvPr id="18" name="図 17">
              <a:extLst>
                <a:ext uri="{FF2B5EF4-FFF2-40B4-BE49-F238E27FC236}">
                  <a16:creationId xmlns:a16="http://schemas.microsoft.com/office/drawing/2014/main" id="{1638920E-A475-6166-6D64-A12693EDA39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0515" r="2387" b="-526"/>
            <a:stretch/>
          </p:blipFill>
          <p:spPr>
            <a:xfrm>
              <a:off x="425053" y="2296779"/>
              <a:ext cx="4072696" cy="2816636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grpSp>
          <p:nvGrpSpPr>
            <p:cNvPr id="13" name="グループ化 12"/>
            <p:cNvGrpSpPr/>
            <p:nvPr/>
          </p:nvGrpSpPr>
          <p:grpSpPr>
            <a:xfrm>
              <a:off x="710842" y="2487071"/>
              <a:ext cx="3733395" cy="2365937"/>
              <a:chOff x="780352" y="2265645"/>
              <a:chExt cx="4628938" cy="2986996"/>
            </a:xfrm>
          </p:grpSpPr>
          <p:sp>
            <p:nvSpPr>
              <p:cNvPr id="14" name="正方形/長方形 13">
                <a:extLst>
                  <a:ext uri="{FF2B5EF4-FFF2-40B4-BE49-F238E27FC236}">
                    <a16:creationId xmlns:a16="http://schemas.microsoft.com/office/drawing/2014/main" id="{FEA2F560-EA8E-9C88-7045-95D4CDEC82F0}"/>
                  </a:ext>
                </a:extLst>
              </p:cNvPr>
              <p:cNvSpPr/>
              <p:nvPr/>
            </p:nvSpPr>
            <p:spPr>
              <a:xfrm>
                <a:off x="4236098" y="3031679"/>
                <a:ext cx="1173192" cy="621102"/>
              </a:xfrm>
              <a:prstGeom prst="rect">
                <a:avLst/>
              </a:prstGeom>
              <a:solidFill>
                <a:schemeClr val="bg1"/>
              </a:solidFill>
              <a:ln w="57150">
                <a:solidFill>
                  <a:srgbClr val="8CC6E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b="1" dirty="0">
                    <a:solidFill>
                      <a:schemeClr val="tx1"/>
                    </a:solidFill>
                  </a:rPr>
                  <a:t>患者</a:t>
                </a:r>
                <a:endParaRPr kumimoji="1" lang="en-US" altLang="ja-JP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" name="正方形/長方形 14">
                <a:extLst>
                  <a:ext uri="{FF2B5EF4-FFF2-40B4-BE49-F238E27FC236}">
                    <a16:creationId xmlns:a16="http://schemas.microsoft.com/office/drawing/2014/main" id="{FAC5418E-6DD5-B23E-4B82-E0A0C846DDDA}"/>
                  </a:ext>
                </a:extLst>
              </p:cNvPr>
              <p:cNvSpPr/>
              <p:nvPr/>
            </p:nvSpPr>
            <p:spPr>
              <a:xfrm>
                <a:off x="3032618" y="2265645"/>
                <a:ext cx="1173192" cy="621102"/>
              </a:xfrm>
              <a:prstGeom prst="rect">
                <a:avLst/>
              </a:prstGeom>
              <a:solidFill>
                <a:schemeClr val="bg1"/>
              </a:solidFill>
              <a:ln w="57150">
                <a:solidFill>
                  <a:srgbClr val="276F8F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b="1" dirty="0">
                    <a:solidFill>
                      <a:schemeClr val="tx1"/>
                    </a:solidFill>
                  </a:rPr>
                  <a:t>看護師</a:t>
                </a:r>
                <a:endParaRPr kumimoji="1" lang="en-US" altLang="ja-JP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正方形/長方形 15">
                <a:extLst>
                  <a:ext uri="{FF2B5EF4-FFF2-40B4-BE49-F238E27FC236}">
                    <a16:creationId xmlns:a16="http://schemas.microsoft.com/office/drawing/2014/main" id="{A53217F2-C739-71B1-3FD8-BB044D7D4C28}"/>
                  </a:ext>
                </a:extLst>
              </p:cNvPr>
              <p:cNvSpPr/>
              <p:nvPr/>
            </p:nvSpPr>
            <p:spPr>
              <a:xfrm>
                <a:off x="2666275" y="3981460"/>
                <a:ext cx="1173192" cy="621102"/>
              </a:xfrm>
              <a:prstGeom prst="rect">
                <a:avLst/>
              </a:prstGeom>
              <a:solidFill>
                <a:schemeClr val="bg1"/>
              </a:solidFill>
              <a:ln w="57150">
                <a:solidFill>
                  <a:srgbClr val="276F8F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b="1" dirty="0">
                    <a:solidFill>
                      <a:schemeClr val="tx1"/>
                    </a:solidFill>
                  </a:rPr>
                  <a:t>薬剤師</a:t>
                </a:r>
                <a:endParaRPr kumimoji="1" lang="en-US" altLang="ja-JP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正方形/長方形 16">
                <a:extLst>
                  <a:ext uri="{FF2B5EF4-FFF2-40B4-BE49-F238E27FC236}">
                    <a16:creationId xmlns:a16="http://schemas.microsoft.com/office/drawing/2014/main" id="{BBE70902-D585-8ADF-5577-0CDD467432D1}"/>
                  </a:ext>
                </a:extLst>
              </p:cNvPr>
              <p:cNvSpPr/>
              <p:nvPr/>
            </p:nvSpPr>
            <p:spPr>
              <a:xfrm>
                <a:off x="780352" y="4631539"/>
                <a:ext cx="1699732" cy="621102"/>
              </a:xfrm>
              <a:prstGeom prst="rect">
                <a:avLst/>
              </a:prstGeom>
              <a:solidFill>
                <a:schemeClr val="bg1"/>
              </a:solidFill>
              <a:ln w="57150">
                <a:solidFill>
                  <a:srgbClr val="276F8F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b="1" dirty="0">
                    <a:solidFill>
                      <a:schemeClr val="tx1"/>
                    </a:solidFill>
                  </a:rPr>
                  <a:t>管理栄養士</a:t>
                </a:r>
                <a:endParaRPr lang="en-US" altLang="ja-JP" b="1" dirty="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11" name="テキスト ボックス 10"/>
          <p:cNvSpPr txBox="1"/>
          <p:nvPr/>
        </p:nvSpPr>
        <p:spPr>
          <a:xfrm>
            <a:off x="430821" y="5793799"/>
            <a:ext cx="5170589" cy="89255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ja-JP" altLang="en-US" sz="2000" dirty="0" smtClean="0"/>
              <a:t>診察前面談</a:t>
            </a:r>
            <a:endParaRPr lang="en-US" altLang="ja-JP" sz="2000" dirty="0" smtClean="0"/>
          </a:p>
          <a:p>
            <a:r>
              <a:rPr lang="ja-JP" altLang="en-US" sz="1600" dirty="0" smtClean="0"/>
              <a:t>体調や副作用を確認し、各職種の視点で指導を行っています。必要に応じて処方提案もしています。</a:t>
            </a:r>
            <a:endParaRPr lang="en-US" altLang="ja-JP" sz="1600" dirty="0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CC2FA9DD-3340-2574-E30E-47DF626C6232}"/>
              </a:ext>
            </a:extLst>
          </p:cNvPr>
          <p:cNvSpPr/>
          <p:nvPr/>
        </p:nvSpPr>
        <p:spPr>
          <a:xfrm rot="10800000">
            <a:off x="5970864" y="2590358"/>
            <a:ext cx="5573436" cy="4156164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40000"/>
                  <a:lumOff val="60000"/>
                </a:schemeClr>
              </a:gs>
              <a:gs pos="39456">
                <a:srgbClr val="93C274"/>
              </a:gs>
              <a:gs pos="41272">
                <a:srgbClr val="91C171"/>
              </a:gs>
              <a:gs pos="67000">
                <a:schemeClr val="accent6"/>
              </a:gs>
              <a:gs pos="0">
                <a:schemeClr val="accent6">
                  <a:lumMod val="20000"/>
                  <a:lumOff val="8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181880" y="5547578"/>
            <a:ext cx="5153710" cy="113877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ja-JP" altLang="en-US" sz="2000" dirty="0" smtClean="0"/>
              <a:t>注射用抗がん剤の無菌調製</a:t>
            </a:r>
            <a:endParaRPr lang="en-US" altLang="ja-JP" sz="2000" dirty="0" smtClean="0"/>
          </a:p>
          <a:p>
            <a:r>
              <a:rPr lang="ja-JP" altLang="en-US" sz="1600" dirty="0" smtClean="0"/>
              <a:t>調製は安全キャビネット内で行います。</a:t>
            </a:r>
            <a:endParaRPr lang="en-US" altLang="ja-JP" sz="1600" dirty="0" smtClean="0"/>
          </a:p>
          <a:p>
            <a:r>
              <a:rPr lang="ja-JP" altLang="en-US" sz="1600" dirty="0" smtClean="0"/>
              <a:t>防護具（ガウン・マスク・手袋）を着用し閉鎖式接続器具を用いて調製しています。</a:t>
            </a:r>
            <a:endParaRPr lang="en-US" altLang="ja-JP" sz="1600" dirty="0"/>
          </a:p>
        </p:txBody>
      </p:sp>
      <p:pic>
        <p:nvPicPr>
          <p:cNvPr id="25" name="図 2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39" t="21077" r="11077"/>
          <a:stretch/>
        </p:blipFill>
        <p:spPr>
          <a:xfrm>
            <a:off x="6154915" y="2750177"/>
            <a:ext cx="5162764" cy="2684288"/>
          </a:xfrm>
          <a:prstGeom prst="rect">
            <a:avLst/>
          </a:prstGeom>
        </p:spPr>
      </p:pic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A53217F2-C739-71B1-3FD8-BB044D7D4C28}"/>
              </a:ext>
            </a:extLst>
          </p:cNvPr>
          <p:cNvSpPr/>
          <p:nvPr/>
        </p:nvSpPr>
        <p:spPr>
          <a:xfrm>
            <a:off x="9367174" y="2704672"/>
            <a:ext cx="1790353" cy="435692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solidFill>
                  <a:schemeClr val="tx1"/>
                </a:solidFill>
              </a:rPr>
              <a:t>安全</a:t>
            </a:r>
            <a:r>
              <a:rPr lang="ja-JP" altLang="en-US" sz="1400" b="1" dirty="0" smtClean="0">
                <a:solidFill>
                  <a:schemeClr val="tx1"/>
                </a:solidFill>
              </a:rPr>
              <a:t>キャビネット</a:t>
            </a:r>
            <a:endParaRPr kumimoji="1" lang="en-US" altLang="ja-JP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04403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603</TotalTime>
  <Words>164</Words>
  <Application>Microsoft Office PowerPoint</Application>
  <PresentationFormat>ワイド画面</PresentationFormat>
  <Paragraphs>16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HGP創英角ｺﾞｼｯｸUB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>富士宮市立病院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富士宮市立病院</dc:creator>
  <cp:lastModifiedBy>富士宮市立病院</cp:lastModifiedBy>
  <cp:revision>45</cp:revision>
  <dcterms:created xsi:type="dcterms:W3CDTF">2023-08-24T00:42:33Z</dcterms:created>
  <dcterms:modified xsi:type="dcterms:W3CDTF">2023-08-25T06:57:20Z</dcterms:modified>
</cp:coreProperties>
</file>